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Sous-titre de diapositiv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8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9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https://fclanglais.fr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fclanglais@gmail.com" TargetMode="External"/><Relationship Id="rId3" Type="http://schemas.openxmlformats.org/officeDocument/2006/relationships/hyperlink" Target="https://fclanglais.fr" TargetMode="External"/><Relationship Id="rId4" Type="http://schemas.openxmlformats.org/officeDocument/2006/relationships/hyperlink" Target="https://airforces.fr" TargetMode="External"/><Relationship Id="rId5" Type="http://schemas.openxmlformats.org/officeDocument/2006/relationships/hyperlink" Target="https://fr.linkedin.com/in/toni-giacoia-b7870211" TargetMode="External"/><Relationship Id="rId6" Type="http://schemas.openxmlformats.org/officeDocument/2006/relationships/hyperlink" Target="https://twitter.com/fclanglais" TargetMode="External"/><Relationship Id="rId7" Type="http://schemas.openxmlformats.org/officeDocument/2006/relationships/hyperlink" Target="https://www.instagram.com/fclanglais/" TargetMode="External"/><Relationship Id="rId8" Type="http://schemas.openxmlformats.org/officeDocument/2006/relationships/hyperlink" Target="https://www.facebook.com/fclanglais" TargetMode="External"/><Relationship Id="rId9" Type="http://schemas.openxmlformats.org/officeDocument/2006/relationships/hyperlink" Target="https://www.youtube.com/@fclanglais" TargetMode="External"/><Relationship Id="rId10" Type="http://schemas.openxmlformats.org/officeDocument/2006/relationships/hyperlink" Target="https://fclanglais.fr/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aviationenglishnow.com" TargetMode="External"/><Relationship Id="rId13" Type="http://schemas.openxmlformats.org/officeDocument/2006/relationships/image" Target="../media/image5.png"/><Relationship Id="rId14" Type="http://schemas.openxmlformats.org/officeDocument/2006/relationships/hyperlink" Target="https://icalearning.com" TargetMode="External"/><Relationship Id="rId15" Type="http://schemas.openxmlformats.org/officeDocument/2006/relationships/image" Target="../media/image6.png"/><Relationship Id="rId16" Type="http://schemas.openxmlformats.org/officeDocument/2006/relationships/hyperlink" Target="https://www.youtube.com/watch?v=TnBN51clUu4" TargetMode="External"/><Relationship Id="rId17" Type="http://schemas.openxmlformats.org/officeDocument/2006/relationships/image" Target="../media/image7.png"/><Relationship Id="rId18" Type="http://schemas.openxmlformats.org/officeDocument/2006/relationships/hyperlink" Target="https://mermoz-academy.com/base-de-tours/" TargetMode="External"/><Relationship Id="rId19" Type="http://schemas.openxmlformats.org/officeDocument/2006/relationships/image" Target="../media/image8.png"/><Relationship Id="rId20" Type="http://schemas.openxmlformats.org/officeDocument/2006/relationships/hyperlink" Target="https://lingaero.com/" TargetMode="External"/><Relationship Id="rId21" Type="http://schemas.openxmlformats.org/officeDocument/2006/relationships/image" Target="../media/image1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https://www.youtube.com/embed/DH64EAY0r24?feature=oembed" TargetMode="External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https://www.youtube.com/embed/mNgpE-YFaBQ?feature=oembed" TargetMode="External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fclanglais.fr/traduction-anglais/" TargetMode="External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fclanglais.fr/lprs-rating-scale/" TargetMode="External"/><Relationship Id="rId3" Type="http://schemas.openxmlformats.org/officeDocument/2006/relationships/hyperlink" Target="https://www.ecologie.gouv.fr/controle-competences-linguistiques" TargetMode="External"/><Relationship Id="rId4" Type="http://schemas.openxmlformats.org/officeDocument/2006/relationships/hyperlink" Target="https://fclanglais.fr/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fclanglais.fr/partenaires/" TargetMode="External"/><Relationship Id="rId3" Type="http://schemas.openxmlformats.org/officeDocument/2006/relationships/hyperlink" Target="https://fclanglais.fr/wp-content/uploads/2021/06/HUH-FCL-ANGLAIS-Guide-dutilisation-.pdf" TargetMode="External"/><Relationship Id="rId4" Type="http://schemas.openxmlformats.org/officeDocument/2006/relationships/hyperlink" Target="https://aviationenglishnow.com" TargetMode="External"/><Relationship Id="rId5" Type="http://schemas.openxmlformats.org/officeDocument/2006/relationships/hyperlink" Target="https://icalearning.com/" TargetMode="External"/><Relationship Id="rId6" Type="http://schemas.openxmlformats.org/officeDocument/2006/relationships/hyperlink" Target="https://mermoz-academy.com/la-formation/" TargetMode="External"/><Relationship Id="rId7" Type="http://schemas.openxmlformats.org/officeDocument/2006/relationships/hyperlink" Target="https://lingaero.com" TargetMode="External"/><Relationship Id="rId8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à votre service"/>
          <p:cNvSpPr txBox="1"/>
          <p:nvPr>
            <p:ph type="ctrTitle"/>
          </p:nvPr>
        </p:nvSpPr>
        <p:spPr>
          <a:xfrm>
            <a:off x="3986939" y="6702490"/>
            <a:ext cx="14389961" cy="4648201"/>
          </a:xfrm>
          <a:prstGeom prst="rect">
            <a:avLst/>
          </a:prstGeom>
        </p:spPr>
        <p:txBody>
          <a:bodyPr/>
          <a:lstStyle>
            <a:lvl1pPr algn="ctr">
              <a:defRPr b="0" spc="348"/>
            </a:lvl1pPr>
          </a:lstStyle>
          <a:p>
            <a:pPr/>
            <a:r>
              <a:t>à votre service</a:t>
            </a:r>
          </a:p>
        </p:txBody>
      </p:sp>
      <p:sp>
        <p:nvSpPr>
          <p:cNvPr id="152" name="Formations anglais et français aéronautique et traductions"/>
          <p:cNvSpPr txBox="1"/>
          <p:nvPr>
            <p:ph type="subTitle" sz="quarter" idx="1"/>
          </p:nvPr>
        </p:nvSpPr>
        <p:spPr>
          <a:xfrm>
            <a:off x="436474" y="12290490"/>
            <a:ext cx="17746971" cy="1118252"/>
          </a:xfrm>
          <a:prstGeom prst="rect">
            <a:avLst/>
          </a:prstGeom>
        </p:spPr>
        <p:txBody>
          <a:bodyPr/>
          <a:lstStyle>
            <a:lvl1pPr defTabSz="709930">
              <a:defRPr b="0" spc="141" sz="4730"/>
            </a:lvl1pPr>
          </a:lstStyle>
          <a:p>
            <a:pPr/>
            <a:r>
              <a:t>     Formations anglais et français aéronautique et traductions</a:t>
            </a:r>
          </a:p>
        </p:txBody>
      </p:sp>
      <p:pic>
        <p:nvPicPr>
          <p:cNvPr id="153" name="fcl-anglais-banner2.png" descr="fcl-anglais-banner2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3576"/>
            <a:ext cx="24384001" cy="936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10 / 09 / 2023"/>
          <p:cNvSpPr txBox="1"/>
          <p:nvPr/>
        </p:nvSpPr>
        <p:spPr>
          <a:xfrm>
            <a:off x="21261341" y="13049284"/>
            <a:ext cx="2011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/ 09 / 2023</a:t>
            </a:r>
          </a:p>
        </p:txBody>
      </p:sp>
      <p:pic>
        <p:nvPicPr>
          <p:cNvPr id="155" name="LogoQualiopi-150dpi-AvecMarianne.png" descr="LogoQualiopi-150dpi-AvecMariann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96050" y="8337550"/>
            <a:ext cx="4025900" cy="2146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a certification qualité a été délivrée au…"/>
          <p:cNvSpPr txBox="1"/>
          <p:nvPr/>
        </p:nvSpPr>
        <p:spPr>
          <a:xfrm>
            <a:off x="19173989" y="10449128"/>
            <a:ext cx="4324021" cy="97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1900"/>
            </a:pPr>
            <a:r>
              <a:t>La certification qualité a été délivrée au</a:t>
            </a:r>
          </a:p>
          <a:p>
            <a:pPr algn="just">
              <a:defRPr sz="1900"/>
            </a:pPr>
            <a:r>
              <a:t>titre de la catégorie d’action suivante :</a:t>
            </a:r>
          </a:p>
          <a:p>
            <a:pPr algn="just">
              <a:defRPr sz="1900"/>
            </a:pPr>
            <a:r>
              <a:t>ACTIONS DE 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CL ANGLA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FCL ANGLAIS</a:t>
            </a:r>
          </a:p>
        </p:txBody>
      </p:sp>
      <p:sp>
        <p:nvSpPr>
          <p:cNvPr id="207" name="Contact, sites, réseaux sociaux"/>
          <p:cNvSpPr txBox="1"/>
          <p:nvPr>
            <p:ph type="body" idx="21"/>
          </p:nvPr>
        </p:nvSpPr>
        <p:spPr>
          <a:xfrm>
            <a:off x="1206500" y="2690462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Contact, sites, réseaux sociaux</a:t>
            </a:r>
          </a:p>
        </p:txBody>
      </p:sp>
      <p:sp>
        <p:nvSpPr>
          <p:cNvPr id="208" name="+33 6 67 15 75 62             fclanglais@gmail.com           https://fclanglais.fr…"/>
          <p:cNvSpPr txBox="1"/>
          <p:nvPr>
            <p:ph type="body" sz="half" idx="1"/>
          </p:nvPr>
        </p:nvSpPr>
        <p:spPr>
          <a:xfrm>
            <a:off x="1206500" y="4248504"/>
            <a:ext cx="21971000" cy="4868001"/>
          </a:xfrm>
          <a:prstGeom prst="rect">
            <a:avLst/>
          </a:prstGeom>
        </p:spPr>
        <p:txBody>
          <a:bodyPr/>
          <a:lstStyle/>
          <a:p>
            <a:pPr lvl="2" marL="0" indent="914400">
              <a:buSzTx/>
              <a:buNone/>
            </a:pPr>
            <a:r>
              <a:t>+33 6 67 15 75 62             </a:t>
            </a:r>
            <a:r>
              <a:rPr u="sng">
                <a:hlinkClick r:id="rId2" invalidUrl="" action="" tgtFrame="" tooltip="" history="1" highlightClick="0" endSnd="0"/>
              </a:rPr>
              <a:t>fclanglais@gmail.com</a:t>
            </a:r>
            <a:r>
              <a:t>           </a:t>
            </a:r>
            <a:r>
              <a:rPr u="sng">
                <a:hlinkClick r:id="rId3" invalidUrl="" action="" tgtFrame="" tooltip="" history="1" highlightClick="0" endSnd="0"/>
              </a:rPr>
              <a:t>https://fclanglais.fr</a:t>
            </a:r>
            <a:r>
              <a:t>           </a:t>
            </a:r>
          </a:p>
          <a:p>
            <a:pPr lvl="2" marL="0" indent="914400">
              <a:buSzTx/>
              <a:buNone/>
            </a:pPr>
            <a:r>
              <a:rPr u="sng">
                <a:hlinkClick r:id="rId4" invalidUrl="" action="" tgtFrame="" tooltip="" history="1" highlightClick="0" endSnd="0"/>
              </a:rPr>
              <a:t>https://airforces.fr</a:t>
            </a:r>
            <a:r>
              <a:t>             </a:t>
            </a:r>
            <a:r>
              <a:rPr u="sng">
                <a:hlinkClick r:id="rId5" invalidUrl="" action="" tgtFrame="" tooltip="" history="1" highlightClick="0" endSnd="0"/>
              </a:rPr>
              <a:t>LinkedIn</a:t>
            </a:r>
            <a:r>
              <a:t>                                 Twitter : </a:t>
            </a:r>
            <a:r>
              <a:rPr u="sng">
                <a:hlinkClick r:id="rId6" invalidUrl="" action="" tgtFrame="" tooltip="" history="1" highlightClick="0" endSnd="0"/>
              </a:rPr>
              <a:t>@fclanglais</a:t>
            </a:r>
          </a:p>
          <a:p>
            <a:pPr lvl="2" marL="0" indent="914400">
              <a:buSzTx/>
              <a:buNone/>
            </a:pPr>
            <a:r>
              <a:t>Instagram : </a:t>
            </a:r>
            <a:r>
              <a:rPr u="sng">
                <a:hlinkClick r:id="rId7" invalidUrl="" action="" tgtFrame="" tooltip="" history="1" highlightClick="0" endSnd="0"/>
              </a:rPr>
              <a:t>@fclanglais</a:t>
            </a:r>
            <a:r>
              <a:t>     Facebook : </a:t>
            </a:r>
            <a:r>
              <a:rPr u="sng">
                <a:hlinkClick r:id="rId8" invalidUrl="" action="" tgtFrame="" tooltip="" history="1" highlightClick="0" endSnd="0"/>
              </a:rPr>
              <a:t>@fclanglais</a:t>
            </a:r>
            <a:r>
              <a:t>         YouTube : </a:t>
            </a:r>
            <a:r>
              <a:rPr u="sng">
                <a:hlinkClick r:id="rId9" invalidUrl="" action="" tgtFrame="" tooltip="" history="1" highlightClick="0" endSnd="0"/>
              </a:rPr>
              <a:t>@fclanglais</a:t>
            </a:r>
          </a:p>
        </p:txBody>
      </p:sp>
      <p:sp>
        <p:nvSpPr>
          <p:cNvPr id="209" name="Numéro de diapositive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Partenaires :"/>
          <p:cNvSpPr txBox="1"/>
          <p:nvPr/>
        </p:nvSpPr>
        <p:spPr>
          <a:xfrm>
            <a:off x="1206500" y="78085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/>
            </a:lvl1pPr>
          </a:lstStyle>
          <a:p>
            <a:pPr/>
            <a:r>
              <a:t>Partenaires :                         </a:t>
            </a:r>
          </a:p>
        </p:txBody>
      </p:sp>
      <p:pic>
        <p:nvPicPr>
          <p:cNvPr id="211" name="cropped-fcl-anglais-aeronautique.png" descr="cropped-fcl-anglais-aeronautique.png">
            <a:hlinkClick r:id="rId1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614900" y="355600"/>
            <a:ext cx="6426200" cy="309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Aviation_English_Logo-01.png" descr="Aviation_English_Logo-01.png">
            <a:hlinkClick r:id="rId1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358538" y="8592474"/>
            <a:ext cx="7490473" cy="2767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English-flight.png" descr="English-flight.png">
            <a:hlinkClick r:id="rId1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84179" y="11244440"/>
            <a:ext cx="3677904" cy="212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huh.png" descr="huh.png">
            <a:hlinkClick r:id="rId1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868806" y="11338504"/>
            <a:ext cx="2159001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MA428.png" descr="MA428.png">
            <a:hlinkClick r:id="rId1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1634541" y="7914244"/>
            <a:ext cx="4868136" cy="4868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lingaero logo.gif" descr="lingaero logo.gif">
            <a:hlinkClick r:id="rId2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8406361" y="8306481"/>
            <a:ext cx="3677904" cy="436216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10 / 09 / 2023"/>
          <p:cNvSpPr txBox="1"/>
          <p:nvPr/>
        </p:nvSpPr>
        <p:spPr>
          <a:xfrm>
            <a:off x="21261341" y="13049284"/>
            <a:ext cx="2011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/ 09 /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prism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CL ANGLA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FCL ANGLAIS</a:t>
            </a:r>
          </a:p>
        </p:txBody>
      </p:sp>
      <p:sp>
        <p:nvSpPr>
          <p:cNvPr id="159" name="Les atouts"/>
          <p:cNvSpPr txBox="1"/>
          <p:nvPr>
            <p:ph type="body" idx="21"/>
          </p:nvPr>
        </p:nvSpPr>
        <p:spPr>
          <a:xfrm>
            <a:off x="1206500" y="2626962"/>
            <a:ext cx="21971000" cy="14331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7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Les atouts</a:t>
            </a:r>
          </a:p>
        </p:txBody>
      </p:sp>
      <p:sp>
        <p:nvSpPr>
          <p:cNvPr id="160" name="Efficace : s’adapte à l’apprenant grâce au face-à-face en lig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Efficace : s’adapte à l’apprenant grâce au face-à-face en ligne</a:t>
            </a:r>
          </a:p>
          <a:p>
            <a:pPr/>
            <a:r>
              <a:t>Interaction : favorise l’expression orale en ciblant les points faibles</a:t>
            </a:r>
          </a:p>
          <a:p>
            <a:pPr/>
            <a:r>
              <a:t>Flexible : organisation précise, avec un suivi personnalisé à jour</a:t>
            </a:r>
          </a:p>
          <a:p>
            <a:pPr/>
            <a:r>
              <a:t>Progrès tangibles et rapides : 1+ niveau de langue en 14 heures!</a:t>
            </a:r>
          </a:p>
          <a:p>
            <a:pPr/>
            <a:r>
              <a:t>+ de 23 ans d'expérience en anglais aéronautique</a:t>
            </a:r>
          </a:p>
          <a:p>
            <a:pPr/>
            <a:r>
              <a:t>Longue expérience d’examinateur, de formateur, et de traducteur</a:t>
            </a:r>
          </a:p>
          <a:p>
            <a:pPr/>
            <a:r>
              <a:t>Bilan carbone exemplaire car services en ligne</a:t>
            </a:r>
          </a:p>
        </p:txBody>
      </p:sp>
      <p:sp>
        <p:nvSpPr>
          <p:cNvPr id="161" name="Numéro de diapositive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10 / 09 / 2023"/>
          <p:cNvSpPr txBox="1"/>
          <p:nvPr/>
        </p:nvSpPr>
        <p:spPr>
          <a:xfrm>
            <a:off x="21261341" y="13049284"/>
            <a:ext cx="2011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/ 09 /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40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CL ANGLA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FCL ANGLAIS</a:t>
            </a:r>
          </a:p>
        </p:txBody>
      </p:sp>
      <p:sp>
        <p:nvSpPr>
          <p:cNvPr id="165" name="Les services de formation"/>
          <p:cNvSpPr txBox="1"/>
          <p:nvPr>
            <p:ph type="body" idx="21"/>
          </p:nvPr>
        </p:nvSpPr>
        <p:spPr>
          <a:xfrm>
            <a:off x="1206500" y="2626962"/>
            <a:ext cx="21971000" cy="13802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7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Les services de formation</a:t>
            </a:r>
          </a:p>
        </p:txBody>
      </p:sp>
      <p:sp>
        <p:nvSpPr>
          <p:cNvPr id="166" name="ANGLAIS AÉRONAUTIQUE (pilotes et contrôleurs principalement)…"/>
          <p:cNvSpPr txBox="1"/>
          <p:nvPr>
            <p:ph type="body" idx="1"/>
          </p:nvPr>
        </p:nvSpPr>
        <p:spPr>
          <a:xfrm>
            <a:off x="1206500" y="5023204"/>
            <a:ext cx="21971000" cy="7274417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5700"/>
            </a:pPr>
            <a:r>
              <a:t>ANGLAIS AÉRONAUTIQUE (pilotes et contrôleurs principalement)</a:t>
            </a:r>
          </a:p>
          <a:p>
            <a:pPr marL="609600" indent="-609600">
              <a:defRPr sz="5700"/>
            </a:pPr>
            <a:r>
              <a:t>FRANÇAIS AÉRONAUTIQUE</a:t>
            </a:r>
          </a:p>
          <a:p>
            <a:pPr marL="609600" indent="-609600">
              <a:defRPr sz="5700"/>
            </a:pPr>
            <a:r>
              <a:t>STRUCTURE (grammaire et syntaxe)</a:t>
            </a:r>
          </a:p>
          <a:p>
            <a:pPr marL="609600" indent="-609600">
              <a:defRPr sz="5700"/>
            </a:pPr>
            <a:r>
              <a:t>PRONONCIATION</a:t>
            </a:r>
          </a:p>
          <a:p>
            <a:pPr marL="609600" indent="-609600">
              <a:defRPr sz="5700"/>
            </a:pPr>
            <a:r>
              <a:t>Coaching INTERPRÈTE langue française</a:t>
            </a:r>
          </a:p>
        </p:txBody>
      </p:sp>
      <p:sp>
        <p:nvSpPr>
          <p:cNvPr id="167" name="Numéro de diapositive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10 / 09 / 2023"/>
          <p:cNvSpPr txBox="1"/>
          <p:nvPr/>
        </p:nvSpPr>
        <p:spPr>
          <a:xfrm>
            <a:off x="21261341" y="13049284"/>
            <a:ext cx="2011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/ 09 / 2023</a:t>
            </a:r>
          </a:p>
        </p:txBody>
      </p:sp>
      <p:pic>
        <p:nvPicPr>
          <p:cNvPr id="169" name="LogoQualiopi-150dpi-AvecMarianne.png" descr="LogoQualiopi-150dpi-AvecMarian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6050" y="8337550"/>
            <a:ext cx="4025900" cy="2146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La certification qualité a été délivrée au…"/>
          <p:cNvSpPr txBox="1"/>
          <p:nvPr/>
        </p:nvSpPr>
        <p:spPr>
          <a:xfrm>
            <a:off x="19173989" y="10449128"/>
            <a:ext cx="4324021" cy="97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1900"/>
            </a:pPr>
            <a:r>
              <a:t>La certification qualité a été délivrée au</a:t>
            </a:r>
          </a:p>
          <a:p>
            <a:pPr algn="just">
              <a:defRPr sz="1900"/>
            </a:pPr>
            <a:r>
              <a:t>titre de la catégorie d’action suivante :</a:t>
            </a:r>
          </a:p>
          <a:p>
            <a:pPr algn="just">
              <a:defRPr sz="1900"/>
            </a:pPr>
            <a:r>
              <a:t>ACTIONS DE FORMATION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prism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e de puce de diapositiv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sp>
        <p:nvSpPr>
          <p:cNvPr id="173" name="Numéro de diapositive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4" name="Plateforme et application pour préparer le test d'anglais OACI de la DGAC" descr="Plateforme et application pour préparer le test d'anglais OACI de la DGAC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Plateforme et application pour préparer le test d'anglais OACI de la DGAC" aiw:author="FCL ANGLAIS - Aviation English-French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77082" y="124114"/>
            <a:ext cx="24031425" cy="13517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CL ANGLA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FCL ANGLAIS</a:t>
            </a:r>
          </a:p>
        </p:txBody>
      </p:sp>
      <p:sp>
        <p:nvSpPr>
          <p:cNvPr id="177" name="Service consultant…"/>
          <p:cNvSpPr txBox="1"/>
          <p:nvPr>
            <p:ph type="body" idx="21"/>
          </p:nvPr>
        </p:nvSpPr>
        <p:spPr>
          <a:xfrm>
            <a:off x="1206500" y="2626962"/>
            <a:ext cx="21971000" cy="21681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pPr>
            <a:r>
              <a:t>Service consultant</a:t>
            </a:r>
          </a:p>
          <a:p>
            <a:pPr>
              <a:def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pPr>
            <a:r>
              <a:t>(à partir d’un fichier audio ou vidéo en anglais)</a:t>
            </a:r>
          </a:p>
        </p:txBody>
      </p:sp>
      <p:sp>
        <p:nvSpPr>
          <p:cNvPr id="178" name="Briefing et debriefing du pilote…"/>
          <p:cNvSpPr txBox="1"/>
          <p:nvPr>
            <p:ph type="body" idx="1"/>
          </p:nvPr>
        </p:nvSpPr>
        <p:spPr>
          <a:xfrm>
            <a:off x="1206500" y="517560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Briefing et debriefing du pilote</a:t>
            </a:r>
          </a:p>
          <a:p>
            <a:pPr/>
            <a:r>
              <a:t>Communications radio entre pilotes et contrôleurs</a:t>
            </a:r>
          </a:p>
          <a:p>
            <a:pPr/>
            <a:r>
              <a:t>Conférences</a:t>
            </a:r>
          </a:p>
          <a:p>
            <a:pPr/>
            <a:r>
              <a:t>Cours</a:t>
            </a:r>
          </a:p>
          <a:p>
            <a:pPr/>
            <a:r>
              <a:t>Réunions</a:t>
            </a:r>
          </a:p>
        </p:txBody>
      </p:sp>
      <p:sp>
        <p:nvSpPr>
          <p:cNvPr id="179" name="Numéro de diapositive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10 / 09 / 2023"/>
          <p:cNvSpPr txBox="1"/>
          <p:nvPr/>
        </p:nvSpPr>
        <p:spPr>
          <a:xfrm>
            <a:off x="21261341" y="13049284"/>
            <a:ext cx="2011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/ 09 /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prism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Numéro de diapositive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3" name="AVIATION ENGLISH, Call Sign, QFE and FLIGHT SAFETY" descr="AVIATION ENGLISH, Call Sign, QFE and FLIGHT SAFETY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AVIATION ENGLISH, Call Sign, QFE and FLIGHT SAFETY" aiw:author="FCL ANGLAIS - Aviation English-French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42338" y="192565"/>
            <a:ext cx="23699324" cy="1333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8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8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traduction relecture.png" descr="traduction relecture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3249" y="2390710"/>
            <a:ext cx="16137735" cy="789357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FCL ANGLAIS"/>
          <p:cNvSpPr txBox="1"/>
          <p:nvPr>
            <p:ph type="title"/>
          </p:nvPr>
        </p:nvSpPr>
        <p:spPr>
          <a:xfrm>
            <a:off x="1206500" y="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FCL ANGLAIS</a:t>
            </a:r>
          </a:p>
        </p:txBody>
      </p:sp>
      <p:sp>
        <p:nvSpPr>
          <p:cNvPr id="187" name="Services traduction et relecture"/>
          <p:cNvSpPr txBox="1"/>
          <p:nvPr>
            <p:ph type="body" idx="21"/>
          </p:nvPr>
        </p:nvSpPr>
        <p:spPr>
          <a:xfrm>
            <a:off x="825500" y="615808"/>
            <a:ext cx="21971000" cy="24342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sz="6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Services traduction et relecture</a:t>
            </a:r>
          </a:p>
        </p:txBody>
      </p:sp>
      <p:sp>
        <p:nvSpPr>
          <p:cNvPr id="188" name="Cours…"/>
          <p:cNvSpPr txBox="1"/>
          <p:nvPr>
            <p:ph type="body" idx="1"/>
          </p:nvPr>
        </p:nvSpPr>
        <p:spPr>
          <a:xfrm>
            <a:off x="787400" y="6443861"/>
            <a:ext cx="23117752" cy="5802998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6600"/>
            </a:pPr>
            <a:r>
              <a:t>Cours</a:t>
            </a:r>
          </a:p>
          <a:p>
            <a:pPr marL="609600" indent="-609600">
              <a:defRPr sz="6600"/>
            </a:pPr>
            <a:r>
              <a:t>Articles</a:t>
            </a:r>
          </a:p>
          <a:p>
            <a:pPr marL="609600" indent="-609600">
              <a:defRPr sz="6600"/>
            </a:pPr>
            <a:r>
              <a:t>Documents techniques</a:t>
            </a:r>
          </a:p>
          <a:p>
            <a:pPr marL="609600" indent="-609600">
              <a:defRPr sz="6600"/>
            </a:pPr>
            <a:r>
              <a:t>CV et lettres de motivation pour pilotes et contrôleurs</a:t>
            </a:r>
          </a:p>
        </p:txBody>
      </p:sp>
      <p:sp>
        <p:nvSpPr>
          <p:cNvPr id="189" name="Numéro de diapositive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10 / 09 / 2023"/>
          <p:cNvSpPr txBox="1"/>
          <p:nvPr/>
        </p:nvSpPr>
        <p:spPr>
          <a:xfrm>
            <a:off x="21261341" y="13049284"/>
            <a:ext cx="2011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/ 09 /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prism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CL ANGLAIS"/>
          <p:cNvSpPr txBox="1"/>
          <p:nvPr>
            <p:ph type="title"/>
          </p:nvPr>
        </p:nvSpPr>
        <p:spPr>
          <a:xfrm>
            <a:off x="1206500" y="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FCL ANGLAIS</a:t>
            </a:r>
          </a:p>
        </p:txBody>
      </p:sp>
      <p:sp>
        <p:nvSpPr>
          <p:cNvPr id="193" name="Quelques infos sur les prestations"/>
          <p:cNvSpPr txBox="1"/>
          <p:nvPr>
            <p:ph type="body" idx="21"/>
          </p:nvPr>
        </p:nvSpPr>
        <p:spPr>
          <a:xfrm>
            <a:off x="1460500" y="171308"/>
            <a:ext cx="21971000" cy="14331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sz="6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Quelques infos sur les prestations</a:t>
            </a:r>
          </a:p>
        </p:txBody>
      </p:sp>
      <p:sp>
        <p:nvSpPr>
          <p:cNvPr id="194" name="FCL ANGLAIS n’est pas un centre d’examen mais un prestataire de formations et de traductions.…"/>
          <p:cNvSpPr txBox="1"/>
          <p:nvPr>
            <p:ph type="body" idx="1"/>
          </p:nvPr>
        </p:nvSpPr>
        <p:spPr>
          <a:xfrm>
            <a:off x="787400" y="1785594"/>
            <a:ext cx="23117752" cy="10461265"/>
          </a:xfrm>
          <a:prstGeom prst="rect">
            <a:avLst/>
          </a:prstGeom>
        </p:spPr>
        <p:txBody>
          <a:bodyPr/>
          <a:lstStyle/>
          <a:p>
            <a:pPr marL="487680" indent="-487680" algn="just" defTabSz="1950671">
              <a:spcBef>
                <a:spcPts val="3600"/>
              </a:spcBef>
              <a:defRPr sz="3760"/>
            </a:pPr>
            <a:r>
              <a:t>FCL ANGLAIS n’est pas un centre d’examen mais un prestataire de formations et de traductions.</a:t>
            </a:r>
          </a:p>
          <a:p>
            <a:pPr marL="487680" indent="-487680" algn="just" defTabSz="1950671">
              <a:spcBef>
                <a:spcPts val="3600"/>
              </a:spcBef>
              <a:defRPr sz="3760"/>
            </a:pPr>
            <a:r>
              <a:t>Le FCL .055 est un examen et une qualification pour pilotes VFR et IFR. De plus en plus de compagnies aériennes exigent un niveau 5 OACI. Nous pouvons vous conseiller pour vos objectifs.</a:t>
            </a:r>
          </a:p>
          <a:p>
            <a:pPr marL="487680" indent="-487680" algn="just" defTabSz="1950671">
              <a:spcBef>
                <a:spcPts val="3600"/>
              </a:spcBef>
              <a:defRPr b="1" sz="376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Le niveau d’anglais OACI </a:t>
            </a:r>
            <a:r>
              <a:t>ne dépend pas de la moyenne des 6 compétences langagières mais de la valeur de la plus faible de toutes ! D’où une stratégie de formation personnalisée pour vos besoins.</a:t>
            </a:r>
          </a:p>
          <a:p>
            <a:pPr marL="487680" indent="-487680" algn="just" defTabSz="1950671">
              <a:spcBef>
                <a:spcPts val="3600"/>
              </a:spcBef>
              <a:defRPr sz="3760"/>
            </a:pPr>
            <a:r>
              <a:t>Le niveau 4 OACI est le minimum requis pour voler hors de l’espace aérien français mais il y a des cas particuliers. Il est valide 4 ans en France, le niveau 5 est valide 6 ans et le niveau 6 est valide à vie pour les pilotes (alors qu’il n’est valide que 10 ans pour les contrôleurs aériens). Plus d’infos sur le site de la DGAC : </a:t>
            </a:r>
            <a:r>
              <a:rPr u="sng">
                <a:hlinkClick r:id="rId3" invalidUrl="" action="" tgtFrame="" tooltip="" history="1" highlightClick="0" endSnd="0"/>
              </a:rPr>
              <a:t>https://www.ecologie.gouv.fr/controle-competences-linguistiques</a:t>
            </a:r>
            <a:r>
              <a:t> </a:t>
            </a:r>
          </a:p>
          <a:p>
            <a:pPr marL="487680" indent="-487680" algn="just" defTabSz="1950671">
              <a:spcBef>
                <a:spcPts val="3600"/>
              </a:spcBef>
              <a:defRPr sz="3760"/>
            </a:pPr>
            <a:r>
              <a:t>Il est plus efficace d’écouter l’apprenant, de le conseiller et d’aborder des matières qui l’aident vraiment plutôt que de suivre un programme aveuglément.</a:t>
            </a:r>
          </a:p>
          <a:p>
            <a:pPr marL="487680" indent="-487680" algn="just" defTabSz="1950671">
              <a:spcBef>
                <a:spcPts val="3600"/>
              </a:spcBef>
              <a:defRPr sz="3760"/>
            </a:pPr>
            <a:r>
              <a:t> Les traductions se font de l’anglais vers le français sauf pour des sujets très spécifiques.</a:t>
            </a:r>
          </a:p>
          <a:p>
            <a:pPr marL="487680" indent="-487680" algn="just" defTabSz="1950671">
              <a:spcBef>
                <a:spcPts val="3600"/>
              </a:spcBef>
              <a:defRPr sz="3760"/>
            </a:pPr>
            <a:r>
              <a:t>Les formations portent essentiellement sur l’expression orale. Toutefois, l’écoute et la rédaction peuvent être améliorées. Toutes les prestations : </a:t>
            </a:r>
            <a:r>
              <a:rPr u="sng">
                <a:hlinkClick r:id="rId4" invalidUrl="" action="" tgtFrame="" tooltip="" history="1" highlightClick="0" endSnd="0"/>
              </a:rPr>
              <a:t>https://fclanglais.fr/</a:t>
            </a:r>
            <a:r>
              <a:t> </a:t>
            </a:r>
          </a:p>
        </p:txBody>
      </p:sp>
      <p:sp>
        <p:nvSpPr>
          <p:cNvPr id="195" name="Numéro de diapositive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10 / 09 / 2023"/>
          <p:cNvSpPr txBox="1"/>
          <p:nvPr/>
        </p:nvSpPr>
        <p:spPr>
          <a:xfrm>
            <a:off x="21261341" y="13049284"/>
            <a:ext cx="2011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/ 09 /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prism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1">
                <a:lumOff val="16847"/>
              </a:schemeClr>
            </a:gs>
            <a:gs pos="100000">
              <a:schemeClr val="accent1">
                <a:lumOff val="-13575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CL ANGLAIS"/>
          <p:cNvSpPr txBox="1"/>
          <p:nvPr>
            <p:ph type="title"/>
          </p:nvPr>
        </p:nvSpPr>
        <p:spPr>
          <a:xfrm>
            <a:off x="1206500" y="4191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FCL ANGLAIS</a:t>
            </a:r>
          </a:p>
        </p:txBody>
      </p:sp>
      <p:sp>
        <p:nvSpPr>
          <p:cNvPr id="199" name="En résumé"/>
          <p:cNvSpPr txBox="1"/>
          <p:nvPr>
            <p:ph type="body" idx="21"/>
          </p:nvPr>
        </p:nvSpPr>
        <p:spPr>
          <a:xfrm>
            <a:off x="1206500" y="1966562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En résumé</a:t>
            </a:r>
          </a:p>
        </p:txBody>
      </p:sp>
      <p:sp>
        <p:nvSpPr>
          <p:cNvPr id="200" name="Création : février 2020…"/>
          <p:cNvSpPr txBox="1"/>
          <p:nvPr>
            <p:ph type="body" idx="1"/>
          </p:nvPr>
        </p:nvSpPr>
        <p:spPr>
          <a:xfrm>
            <a:off x="1206500" y="3740504"/>
            <a:ext cx="22515800" cy="8994482"/>
          </a:xfrm>
          <a:prstGeom prst="rect">
            <a:avLst/>
          </a:prstGeom>
        </p:spPr>
        <p:txBody>
          <a:bodyPr/>
          <a:lstStyle/>
          <a:p>
            <a:pPr marL="499871" indent="-499871" defTabSz="1999437">
              <a:spcBef>
                <a:spcPts val="3600"/>
              </a:spcBef>
              <a:defRPr sz="3280"/>
            </a:pPr>
            <a:r>
              <a:t>Création : février 2020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Statut : micro-entreprise (APE 8559A – Formation continue d’adultes)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Certifié FCL .055, anglais niveau 6 OACI/EASA, PLS 4444 Otan et CAEA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Arrivée des </a:t>
            </a:r>
            <a:r>
              <a:rPr u="sng">
                <a:hlinkClick r:id="rId2" invalidUrl="" action="" tgtFrame="" tooltip="" history="1" highlightClick="0" endSnd="0"/>
              </a:rPr>
              <a:t>partenaires</a:t>
            </a:r>
            <a:r>
              <a:t> </a:t>
            </a:r>
            <a:r>
              <a:rPr u="sng">
                <a:hlinkClick r:id="rId3" invalidUrl="" action="" tgtFrame="" tooltip="" history="1" highlightClick="0" endSnd="0"/>
              </a:rPr>
              <a:t>HUH</a:t>
            </a:r>
            <a:r>
              <a:t>, </a:t>
            </a:r>
            <a:r>
              <a:rPr u="sng">
                <a:hlinkClick r:id="rId4" invalidUrl="" action="" tgtFrame="" tooltip="" history="1" highlightClick="0" endSnd="0"/>
              </a:rPr>
              <a:t>Aviation English Now</a:t>
            </a:r>
            <a:r>
              <a:t> et </a:t>
            </a:r>
            <a:r>
              <a:rPr u="sng">
                <a:hlinkClick r:id="rId5" invalidUrl="" action="" tgtFrame="" tooltip="" history="1" highlightClick="0" endSnd="0"/>
              </a:rPr>
              <a:t>ICAL</a:t>
            </a:r>
            <a:r>
              <a:t> début 2021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Formation FLE en septembre 2021, coaching interprète en janvier 2022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Depuis avril 2022 : 6 à 10h/sem. de présentiel chez </a:t>
            </a:r>
            <a:r>
              <a:rPr u="sng">
                <a:hlinkClick r:id="rId6" invalidUrl="" action="" tgtFrame="" tooltip="" history="1" highlightClick="0" endSnd="0"/>
              </a:rPr>
              <a:t>MERMOZ ACADEMY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Français aéronautique depuis avril 2023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250 000 mots traduits depuis novembre 2020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Depuis août 2023 : partenariat avec </a:t>
            </a:r>
            <a:r>
              <a:rPr u="sng">
                <a:hlinkClick r:id="rId7" invalidUrl="" action="" tgtFrame="" tooltip="" history="1" highlightClick="0" endSnd="0"/>
              </a:rPr>
              <a:t>LINGAERO</a:t>
            </a:r>
          </a:p>
          <a:p>
            <a:pPr marL="499871" indent="-499871" defTabSz="1999437">
              <a:spcBef>
                <a:spcPts val="3600"/>
              </a:spcBef>
              <a:defRPr sz="3280"/>
            </a:pPr>
            <a:r>
              <a:t>Septembre 2023 : certification QUALIOPI</a:t>
            </a:r>
          </a:p>
        </p:txBody>
      </p:sp>
      <p:sp>
        <p:nvSpPr>
          <p:cNvPr id="201" name="Numéro de diapositive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10 / 09 / 2023"/>
          <p:cNvSpPr txBox="1"/>
          <p:nvPr/>
        </p:nvSpPr>
        <p:spPr>
          <a:xfrm>
            <a:off x="21261341" y="13049284"/>
            <a:ext cx="2011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/ 09 / 2023</a:t>
            </a:r>
          </a:p>
        </p:txBody>
      </p:sp>
      <p:sp>
        <p:nvSpPr>
          <p:cNvPr id="203" name="La certification qualité a été délivrée au…"/>
          <p:cNvSpPr txBox="1"/>
          <p:nvPr/>
        </p:nvSpPr>
        <p:spPr>
          <a:xfrm>
            <a:off x="16430789" y="11905395"/>
            <a:ext cx="4324021" cy="97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1900"/>
            </a:pPr>
            <a:r>
              <a:t>La certification qualité a été délivrée au</a:t>
            </a:r>
          </a:p>
          <a:p>
            <a:pPr algn="just">
              <a:defRPr sz="1900"/>
            </a:pPr>
            <a:r>
              <a:t>titre de la catégorie d’action suivante :</a:t>
            </a:r>
          </a:p>
          <a:p>
            <a:pPr algn="just">
              <a:defRPr sz="1900"/>
            </a:pPr>
            <a:r>
              <a:t>ACTIONS DE FORMATION</a:t>
            </a:r>
          </a:p>
        </p:txBody>
      </p:sp>
      <p:pic>
        <p:nvPicPr>
          <p:cNvPr id="204" name="LogoQualiopi-150dpi-AvecMarianne.png" descr="LogoQualiopi-150dpi-AvecMariann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51783" y="10708216"/>
            <a:ext cx="4025901" cy="214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14:prism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3462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